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4"/>
  </p:notesMasterIdLst>
  <p:sldIdLst>
    <p:sldId id="321" r:id="rId2"/>
    <p:sldId id="314" r:id="rId3"/>
    <p:sldId id="315" r:id="rId4"/>
    <p:sldId id="304" r:id="rId5"/>
    <p:sldId id="305" r:id="rId6"/>
    <p:sldId id="306" r:id="rId7"/>
    <p:sldId id="317" r:id="rId8"/>
    <p:sldId id="316" r:id="rId9"/>
    <p:sldId id="325" r:id="rId10"/>
    <p:sldId id="286" r:id="rId11"/>
    <p:sldId id="339" r:id="rId12"/>
    <p:sldId id="340" r:id="rId13"/>
    <p:sldId id="323" r:id="rId14"/>
    <p:sldId id="363" r:id="rId15"/>
    <p:sldId id="344" r:id="rId16"/>
    <p:sldId id="345" r:id="rId17"/>
    <p:sldId id="346" r:id="rId18"/>
    <p:sldId id="347" r:id="rId19"/>
    <p:sldId id="341" r:id="rId20"/>
    <p:sldId id="328" r:id="rId21"/>
    <p:sldId id="329" r:id="rId22"/>
    <p:sldId id="354" r:id="rId23"/>
    <p:sldId id="355" r:id="rId24"/>
    <p:sldId id="361" r:id="rId25"/>
    <p:sldId id="364" r:id="rId26"/>
    <p:sldId id="357" r:id="rId27"/>
    <p:sldId id="358" r:id="rId28"/>
    <p:sldId id="365" r:id="rId29"/>
    <p:sldId id="366" r:id="rId30"/>
    <p:sldId id="362" r:id="rId31"/>
    <p:sldId id="360" r:id="rId32"/>
    <p:sldId id="336" r:id="rId33"/>
  </p:sldIdLst>
  <p:sldSz cx="12161838" cy="6858000"/>
  <p:notesSz cx="6858000" cy="9144000"/>
  <p:embeddedFontLst>
    <p:embeddedFont>
      <p:font typeface="黑体" panose="020B0604020202020204" charset="-122"/>
      <p:regular r:id="rId35"/>
    </p:embeddedFont>
    <p:embeddedFont>
      <p:font typeface="Arial-Rounded" panose="020B0500000000000000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Lato" panose="020B0604020202020204" charset="0"/>
      <p:regular r:id="rId41"/>
      <p:bold r:id="rId42"/>
      <p:italic r:id="rId43"/>
      <p:boldItalic r:id="rId44"/>
    </p:embeddedFont>
    <p:embeddedFont>
      <p:font typeface="Pompiere" panose="020B0604020202020204" charset="0"/>
      <p:regular r:id="rId45"/>
    </p:embeddedFont>
    <p:embeddedFont>
      <p:font typeface="SimSun" panose="02010600030101010101" pitchFamily="2" charset="-122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4DE86"/>
    <a:srgbClr val="FFFFFF"/>
    <a:srgbClr val="FF6600"/>
    <a:srgbClr val="CCD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805305-2796-436C-A853-8542AD62FBB9}">
  <a:tblStyle styleId="{8C805305-2796-436C-A853-8542AD62FB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645" autoAdjust="0"/>
  </p:normalViewPr>
  <p:slideViewPr>
    <p:cSldViewPr>
      <p:cViewPr varScale="1">
        <p:scale>
          <a:sx n="72" d="100"/>
          <a:sy n="72" d="100"/>
        </p:scale>
        <p:origin x="624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3546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6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4" y="5112430"/>
            <a:ext cx="2013782" cy="1745572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6"/>
          <p:cNvSpPr/>
          <p:nvPr/>
        </p:nvSpPr>
        <p:spPr>
          <a:xfrm>
            <a:off x="3616797" y="306800"/>
            <a:ext cx="508738" cy="5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6"/>
          <p:cNvSpPr/>
          <p:nvPr/>
        </p:nvSpPr>
        <p:spPr>
          <a:xfrm>
            <a:off x="3370126" y="6138600"/>
            <a:ext cx="230628" cy="2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6"/>
          <p:cNvSpPr/>
          <p:nvPr/>
        </p:nvSpPr>
        <p:spPr>
          <a:xfrm>
            <a:off x="429069" y="3772033"/>
            <a:ext cx="134866" cy="13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6E13AB-F29D-4EA3-B1EB-0C15925C5473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ECCC40-F666-4603-B42F-1009FE04F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4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2404E-91B6-4B27-B4D7-8F344AAC05DE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CDBF-1072-48EC-85C6-6B4D1A3B0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2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662600"/>
            <a:ext cx="10264543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72" r:id="rId2"/>
    <p:sldLayoutId id="2147483675" r:id="rId3"/>
    <p:sldLayoutId id="214748367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1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16.gif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16.gif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185863-4976-4BDB-927E-A623C3C3E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143992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9A32306-C465-40FD-ADA4-73A207D401C4}"/>
              </a:ext>
            </a:extLst>
          </p:cNvPr>
          <p:cNvSpPr/>
          <p:nvPr/>
        </p:nvSpPr>
        <p:spPr>
          <a:xfrm>
            <a:off x="4633119" y="4191000"/>
            <a:ext cx="24384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5850112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482" y="18473"/>
            <a:ext cx="12288255" cy="65347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284" y="3476562"/>
            <a:ext cx="5142523" cy="385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628" y="804092"/>
            <a:ext cx="8828456" cy="14981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854" y="2119622"/>
            <a:ext cx="8748407" cy="1498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7160" y="3559404"/>
            <a:ext cx="8496590" cy="14981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3739447" y="1127378"/>
            <a:ext cx="728454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3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iểu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quả</a:t>
            </a:r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của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tai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nạn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giao</a:t>
            </a:r>
            <a:r>
              <a:rPr lang="en-US" sz="2800" b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thông.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3739447" y="2243874"/>
            <a:ext cx="818722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3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biết</a:t>
            </a:r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được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số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tai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nạn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giao</a:t>
            </a:r>
            <a:r>
              <a:rPr lang="en-US" sz="2800" b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thông.</a:t>
            </a:r>
            <a:endParaRPr lang="zh-CN" altLang="en-US" sz="28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4099719" y="3979237"/>
            <a:ext cx="755417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3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thức phòng, tránh tai nạn </a:t>
            </a:r>
            <a:r>
              <a:rPr lang="vi-VN" sz="2800" b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giao thông</a:t>
            </a:r>
            <a:r>
              <a:rPr lang="en-US" sz="2800" b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319" y="323683"/>
            <a:ext cx="3040332" cy="17104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1687" descr="8">
            <a:extLst>
              <a:ext uri="{FF2B5EF4-FFF2-40B4-BE49-F238E27FC236}">
                <a16:creationId xmlns:a16="http://schemas.microsoft.com/office/drawing/2014/main" id="{F205A801-635B-4DC4-948A-754A47DDF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087" y="4993848"/>
            <a:ext cx="8282908" cy="14981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71692">
            <a:extLst>
              <a:ext uri="{FF2B5EF4-FFF2-40B4-BE49-F238E27FC236}">
                <a16:creationId xmlns:a16="http://schemas.microsoft.com/office/drawing/2014/main" id="{D079488C-3F85-46E0-A675-34EC31C75966}"/>
              </a:ext>
            </a:extLst>
          </p:cNvPr>
          <p:cNvSpPr txBox="1"/>
          <p:nvPr/>
        </p:nvSpPr>
        <p:spPr>
          <a:xfrm>
            <a:off x="4229861" y="5176512"/>
            <a:ext cx="7993023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3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Nhắc</a:t>
            </a:r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nhở người xung quanh tham gia giao thông an toàn nhằm phòng, tránh tai nạn giao thông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E7D30E8-C10F-4CE0-812A-118F6E90302A}"/>
              </a:ext>
            </a:extLst>
          </p:cNvPr>
          <p:cNvSpPr/>
          <p:nvPr/>
        </p:nvSpPr>
        <p:spPr>
          <a:xfrm>
            <a:off x="1020466" y="3880869"/>
            <a:ext cx="2272738" cy="621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clip Tuyên truyền an toàn giao thông cho học sinh vào đầu năm học mới 2021 202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9735ABE-4DC9-48A1-BC95-0F6472BFB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0"/>
            <a:ext cx="12192000" cy="6858000"/>
          </a:xfrm>
          <a:prstGeom prst="rect">
            <a:avLst/>
          </a:prstGeom>
        </p:spPr>
      </p:pic>
      <p:sp>
        <p:nvSpPr>
          <p:cNvPr id="3" name="Arrow: Right 2">
            <a:hlinkClick r:id="rId5" action="ppaction://hlinksldjump"/>
            <a:extLst>
              <a:ext uri="{FF2B5EF4-FFF2-40B4-BE49-F238E27FC236}">
                <a16:creationId xmlns:a16="http://schemas.microsoft.com/office/drawing/2014/main" id="{819129AC-72C8-46FB-80CC-C7962AC4C9A7}"/>
              </a:ext>
            </a:extLst>
          </p:cNvPr>
          <p:cNvSpPr/>
          <p:nvPr/>
        </p:nvSpPr>
        <p:spPr>
          <a:xfrm>
            <a:off x="11643519" y="6400800"/>
            <a:ext cx="518319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6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06A2B300-2848-47CA-B4FF-70738F74C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51375" cy="4343400"/>
          </a:xfrm>
          <a:prstGeom prst="rect">
            <a:avLst/>
          </a:prstGeom>
        </p:spPr>
      </p:pic>
      <p:sp>
        <p:nvSpPr>
          <p:cNvPr id="9" name="文本框 141">
            <a:extLst>
              <a:ext uri="{FF2B5EF4-FFF2-40B4-BE49-F238E27FC236}">
                <a16:creationId xmlns:a16="http://schemas.microsoft.com/office/drawing/2014/main" id="{CE7D94F6-9B65-4D99-8B60-07C3A37C7215}"/>
              </a:ext>
            </a:extLst>
          </p:cNvPr>
          <p:cNvSpPr txBox="1"/>
          <p:nvPr/>
        </p:nvSpPr>
        <p:spPr>
          <a:xfrm>
            <a:off x="2347119" y="1447800"/>
            <a:ext cx="79248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QUẢ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TAI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NẠN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GIAO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THÔNG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srgbClr val="0000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719" y="457200"/>
            <a:ext cx="638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7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329319" cy="990600"/>
          </a:xfrm>
          <a:prstGeom prst="roundRect">
            <a:avLst/>
          </a:prstGeom>
          <a:solidFill>
            <a:srgbClr val="B4DE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Quan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tranh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tai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nạn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giao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err="1">
                <a:solidFill>
                  <a:srgbClr val="002060"/>
                </a:solidFill>
                <a:latin typeface="Times New Roman (Headings)"/>
              </a:rPr>
              <a:t>thông</a:t>
            </a:r>
            <a:r>
              <a:rPr lang="en-US" sz="3000" b="1">
                <a:solidFill>
                  <a:srgbClr val="002060"/>
                </a:solidFill>
                <a:latin typeface="Times New Roman (Headings)"/>
              </a:rPr>
              <a:t> </a:t>
            </a:r>
          </a:p>
          <a:p>
            <a:pPr algn="ctr"/>
            <a:r>
              <a:rPr lang="en-US" sz="3000" b="1">
                <a:solidFill>
                  <a:srgbClr val="002060"/>
                </a:solidFill>
                <a:latin typeface="Times New Roman (Headings)"/>
              </a:rPr>
              <a:t>gây </a:t>
            </a:r>
            <a:r>
              <a:rPr lang="en-US" sz="3000" b="1" err="1">
                <a:solidFill>
                  <a:srgbClr val="002060"/>
                </a:solidFill>
                <a:latin typeface="Times New Roman (Headings)"/>
              </a:rPr>
              <a:t>ra</a:t>
            </a:r>
            <a:r>
              <a:rPr lang="en-US" sz="3000" b="1">
                <a:solidFill>
                  <a:srgbClr val="002060"/>
                </a:solidFill>
                <a:latin typeface="Times New Roman (Headings)"/>
              </a:rPr>
              <a:t> những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hậu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quả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gì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E9073-7095-4655-9444-5EEBB0D52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8" y="990600"/>
            <a:ext cx="1232931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07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D5CDA0-B596-4F33-AFCC-A9ABD1D82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12161838" cy="6873240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E683D2C1-3EB9-4426-B3D7-142DA9161249}"/>
              </a:ext>
            </a:extLst>
          </p:cNvPr>
          <p:cNvSpPr/>
          <p:nvPr/>
        </p:nvSpPr>
        <p:spPr>
          <a:xfrm>
            <a:off x="5056229" y="1457894"/>
            <a:ext cx="6477000" cy="7186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3CB96DDF-4D1A-40DF-A1D3-639FC9D84A1E}"/>
              </a:ext>
            </a:extLst>
          </p:cNvPr>
          <p:cNvSpPr/>
          <p:nvPr/>
        </p:nvSpPr>
        <p:spPr>
          <a:xfrm>
            <a:off x="1859360" y="95379"/>
            <a:ext cx="8564959" cy="11167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 (Headings)"/>
              </a:rPr>
              <a:t>Tai </a:t>
            </a:r>
            <a:r>
              <a:rPr lang="en-US" sz="3200" b="1" dirty="0" err="1">
                <a:solidFill>
                  <a:srgbClr val="7030A0"/>
                </a:solidFill>
                <a:latin typeface="Times New Roman (Headings)"/>
              </a:rPr>
              <a:t>nạn</a:t>
            </a:r>
            <a:r>
              <a:rPr lang="en-US" sz="3200" b="1" dirty="0">
                <a:solidFill>
                  <a:srgbClr val="7030A0"/>
                </a:solidFill>
                <a:latin typeface="Times New Roman (Headings)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 (Headings)"/>
              </a:rPr>
              <a:t>giao</a:t>
            </a:r>
            <a:r>
              <a:rPr lang="en-US" sz="3200" b="1" dirty="0">
                <a:solidFill>
                  <a:srgbClr val="7030A0"/>
                </a:solidFill>
                <a:latin typeface="Times New Roman (Headings)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 (Headings)"/>
              </a:rPr>
              <a:t>thông</a:t>
            </a:r>
            <a:r>
              <a:rPr lang="en-US" sz="3200" b="1" dirty="0">
                <a:solidFill>
                  <a:srgbClr val="7030A0"/>
                </a:solidFill>
                <a:latin typeface="Times New Roman (Headings)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 (Headings)"/>
              </a:rPr>
              <a:t>gây</a:t>
            </a:r>
            <a:r>
              <a:rPr lang="en-US" sz="3200" b="1" dirty="0">
                <a:solidFill>
                  <a:srgbClr val="7030A0"/>
                </a:solidFill>
                <a:latin typeface="Times New Roman (Headings)"/>
              </a:rPr>
              <a:t> </a:t>
            </a:r>
            <a:r>
              <a:rPr lang="en-US" sz="3200" b="1" err="1">
                <a:solidFill>
                  <a:srgbClr val="7030A0"/>
                </a:solidFill>
                <a:latin typeface="Times New Roman (Headings)"/>
              </a:rPr>
              <a:t>ra</a:t>
            </a:r>
            <a:r>
              <a:rPr lang="en-US" sz="3200" b="1">
                <a:solidFill>
                  <a:srgbClr val="7030A0"/>
                </a:solidFill>
                <a:latin typeface="Times New Roman (Headings)"/>
              </a:rPr>
              <a:t> </a:t>
            </a:r>
          </a:p>
          <a:p>
            <a:pPr algn="ctr"/>
            <a:r>
              <a:rPr lang="en-US" sz="3200" b="1">
                <a:solidFill>
                  <a:srgbClr val="7030A0"/>
                </a:solidFill>
                <a:latin typeface="Times New Roman (Headings)"/>
              </a:rPr>
              <a:t>những </a:t>
            </a:r>
            <a:r>
              <a:rPr lang="en-US" sz="3200" b="1" dirty="0" err="1">
                <a:solidFill>
                  <a:srgbClr val="7030A0"/>
                </a:solidFill>
                <a:latin typeface="Times New Roman (Headings)"/>
              </a:rPr>
              <a:t>hậu</a:t>
            </a:r>
            <a:r>
              <a:rPr lang="en-US" sz="3200" b="1" dirty="0">
                <a:solidFill>
                  <a:srgbClr val="7030A0"/>
                </a:solidFill>
                <a:latin typeface="Times New Roman (Headings)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 (Headings)"/>
              </a:rPr>
              <a:t>quả</a:t>
            </a:r>
            <a:r>
              <a:rPr lang="en-US" sz="3200" b="1" dirty="0">
                <a:solidFill>
                  <a:srgbClr val="7030A0"/>
                </a:solidFill>
                <a:latin typeface="Times New Roman (Headings)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 (Headings)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Times New Roman (Headings)"/>
              </a:rPr>
              <a:t> 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CCE7D4-D460-44D9-AF13-5D1B799F8CEE}"/>
              </a:ext>
            </a:extLst>
          </p:cNvPr>
          <p:cNvSpPr/>
          <p:nvPr/>
        </p:nvSpPr>
        <p:spPr>
          <a:xfrm>
            <a:off x="297260" y="1371600"/>
            <a:ext cx="3124200" cy="426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 (Headings)"/>
              </a:rPr>
              <a:t>Tai </a:t>
            </a:r>
            <a:r>
              <a:rPr lang="en-US" sz="2800" b="1" dirty="0" err="1">
                <a:latin typeface="Times New Roman (Headings)"/>
              </a:rPr>
              <a:t>nạn</a:t>
            </a:r>
            <a:r>
              <a:rPr lang="en-US" sz="2800" b="1" dirty="0">
                <a:latin typeface="Times New Roman (Headings)"/>
              </a:rPr>
              <a:t> </a:t>
            </a:r>
            <a:r>
              <a:rPr lang="en-US" sz="2800" b="1" dirty="0" err="1">
                <a:latin typeface="Times New Roman (Headings)"/>
              </a:rPr>
              <a:t>giao</a:t>
            </a:r>
            <a:r>
              <a:rPr lang="en-US" sz="2800" b="1" dirty="0">
                <a:latin typeface="Times New Roman (Headings)"/>
              </a:rPr>
              <a:t> </a:t>
            </a:r>
            <a:r>
              <a:rPr lang="en-US" sz="2800" b="1" dirty="0" err="1">
                <a:latin typeface="Times New Roman (Headings)"/>
              </a:rPr>
              <a:t>thông</a:t>
            </a:r>
            <a:r>
              <a:rPr lang="en-US" sz="2800" b="1" dirty="0">
                <a:latin typeface="Times New Roman (Headings)"/>
              </a:rPr>
              <a:t> </a:t>
            </a:r>
            <a:r>
              <a:rPr lang="en-US" sz="2800" b="1" dirty="0" err="1">
                <a:latin typeface="Times New Roman (Headings)"/>
              </a:rPr>
              <a:t>gây</a:t>
            </a:r>
            <a:r>
              <a:rPr lang="en-US" sz="2800" b="1" dirty="0">
                <a:latin typeface="Times New Roman (Headings)"/>
              </a:rPr>
              <a:t> ra </a:t>
            </a:r>
            <a:r>
              <a:rPr lang="en-US" sz="2800" b="1" dirty="0" err="1">
                <a:latin typeface="Times New Roman (Headings)"/>
              </a:rPr>
              <a:t>những</a:t>
            </a:r>
            <a:r>
              <a:rPr lang="en-US" sz="2800" b="1" dirty="0">
                <a:latin typeface="Times New Roman (Headings)"/>
              </a:rPr>
              <a:t> </a:t>
            </a:r>
            <a:r>
              <a:rPr lang="en-US" sz="2800" b="1" dirty="0" err="1">
                <a:latin typeface="Times New Roman (Headings)"/>
              </a:rPr>
              <a:t>thiệt</a:t>
            </a:r>
            <a:r>
              <a:rPr lang="en-US" sz="2800" b="1" dirty="0">
                <a:latin typeface="Times New Roman (Headings)"/>
              </a:rPr>
              <a:t> </a:t>
            </a:r>
            <a:r>
              <a:rPr lang="en-US" sz="2800" b="1" dirty="0" err="1">
                <a:latin typeface="Times New Roman (Headings)"/>
              </a:rPr>
              <a:t>hại</a:t>
            </a:r>
            <a:r>
              <a:rPr lang="en-US" sz="2800" b="1" dirty="0">
                <a:latin typeface="Times New Roman (Headings)"/>
              </a:rPr>
              <a:t> </a:t>
            </a:r>
            <a:r>
              <a:rPr lang="en-US" sz="2800" b="1" dirty="0" err="1">
                <a:latin typeface="Times New Roman (Headings)"/>
              </a:rPr>
              <a:t>nghiêm</a:t>
            </a:r>
            <a:r>
              <a:rPr lang="en-US" sz="2800" b="1" dirty="0">
                <a:latin typeface="Times New Roman (Headings)"/>
              </a:rPr>
              <a:t> </a:t>
            </a:r>
            <a:r>
              <a:rPr lang="en-US" sz="2800" b="1" dirty="0" err="1">
                <a:latin typeface="Times New Roman (Headings)"/>
              </a:rPr>
              <a:t>trọng</a:t>
            </a:r>
            <a:r>
              <a:rPr lang="en-US" sz="2800" b="1" dirty="0">
                <a:latin typeface="Times New Roman (Headings)"/>
              </a:rPr>
              <a:t> </a:t>
            </a:r>
            <a:r>
              <a:rPr lang="en-US" sz="2800" b="1" dirty="0" err="1">
                <a:latin typeface="Times New Roman (Headings)"/>
              </a:rPr>
              <a:t>về</a:t>
            </a:r>
            <a:r>
              <a:rPr lang="en-US" sz="2800" b="1" dirty="0">
                <a:latin typeface="Times New Roman (Headings)"/>
              </a:rPr>
              <a:t> </a:t>
            </a:r>
            <a:r>
              <a:rPr lang="en-US" sz="2800" b="1" dirty="0" err="1">
                <a:latin typeface="Times New Roman (Headings)"/>
              </a:rPr>
              <a:t>người</a:t>
            </a:r>
            <a:r>
              <a:rPr lang="en-US" sz="2800" b="1" dirty="0">
                <a:latin typeface="Times New Roman (Headings)"/>
              </a:rPr>
              <a:t> </a:t>
            </a:r>
            <a:r>
              <a:rPr lang="en-US" sz="2800" b="1" dirty="0" err="1">
                <a:latin typeface="Times New Roman (Headings)"/>
              </a:rPr>
              <a:t>và</a:t>
            </a:r>
            <a:r>
              <a:rPr lang="en-US" sz="2800" b="1" dirty="0">
                <a:latin typeface="Times New Roman (Headings)"/>
              </a:rPr>
              <a:t> </a:t>
            </a:r>
            <a:r>
              <a:rPr lang="en-US" sz="2800" b="1" dirty="0" err="1">
                <a:latin typeface="Times New Roman (Headings)"/>
              </a:rPr>
              <a:t>tài</a:t>
            </a:r>
            <a:r>
              <a:rPr lang="en-US" sz="2800" b="1" dirty="0">
                <a:latin typeface="Times New Roman (Headings)"/>
              </a:rPr>
              <a:t> </a:t>
            </a:r>
            <a:r>
              <a:rPr lang="en-US" sz="2800" b="1" dirty="0" err="1">
                <a:latin typeface="Times New Roman (Headings)"/>
              </a:rPr>
              <a:t>sản</a:t>
            </a:r>
            <a:r>
              <a:rPr lang="en-US" sz="2800" b="1" dirty="0">
                <a:latin typeface="Times New Roman (Headings)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 (Headings)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CA540BB-90CC-4C2B-96B4-3C4DFF719F5F}"/>
              </a:ext>
            </a:extLst>
          </p:cNvPr>
          <p:cNvSpPr/>
          <p:nvPr/>
        </p:nvSpPr>
        <p:spPr>
          <a:xfrm>
            <a:off x="5090319" y="2484852"/>
            <a:ext cx="6477000" cy="7186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E8E4C45F-1650-40EB-86BC-F6E6340C9916}"/>
              </a:ext>
            </a:extLst>
          </p:cNvPr>
          <p:cNvSpPr/>
          <p:nvPr/>
        </p:nvSpPr>
        <p:spPr>
          <a:xfrm>
            <a:off x="5090319" y="3583152"/>
            <a:ext cx="6553200" cy="7186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1BE8B182-7C4C-4628-8707-22FC03F45DB2}"/>
              </a:ext>
            </a:extLst>
          </p:cNvPr>
          <p:cNvSpPr/>
          <p:nvPr/>
        </p:nvSpPr>
        <p:spPr>
          <a:xfrm>
            <a:off x="5166519" y="4681452"/>
            <a:ext cx="6553200" cy="7186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FDC378-86BA-4983-88EB-78D113802082}"/>
              </a:ext>
            </a:extLst>
          </p:cNvPr>
          <p:cNvCxnSpPr>
            <a:cxnSpLocks/>
            <a:stCxn id="6" idx="6"/>
            <a:endCxn id="4" idx="1"/>
          </p:cNvCxnSpPr>
          <p:nvPr/>
        </p:nvCxnSpPr>
        <p:spPr>
          <a:xfrm flipV="1">
            <a:off x="3421460" y="1817221"/>
            <a:ext cx="1634769" cy="16879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655AE1-F76A-4408-A1A5-CFAC216BAF2A}"/>
              </a:ext>
            </a:extLst>
          </p:cNvPr>
          <p:cNvCxnSpPr>
            <a:cxnSpLocks/>
          </p:cNvCxnSpPr>
          <p:nvPr/>
        </p:nvCxnSpPr>
        <p:spPr>
          <a:xfrm flipV="1">
            <a:off x="3433716" y="2985854"/>
            <a:ext cx="1656603" cy="51934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3CD652-B6EB-474B-BA71-8A740DCBAC88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3421460" y="3505200"/>
            <a:ext cx="1715518" cy="54046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FFD2D6-3401-418A-8CD1-2081C445F9AA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3421460" y="3505200"/>
            <a:ext cx="1715518" cy="16950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22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5D520F-6FD6-4E0A-94E7-3650BE945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9" y="0"/>
            <a:ext cx="12100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69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14BDDD-9B2E-43F2-AFFE-548584811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9" y="0"/>
            <a:ext cx="11948319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68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61FD2A-06FA-4F6A-91E0-B7FBF69B6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" y="0"/>
            <a:ext cx="122428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9816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9718C-761C-4A5D-A5CB-5E6C349B8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DABA6D-C15B-4959-8B00-0F910D30B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519" y="152400"/>
            <a:ext cx="11811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29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06A2B300-2848-47CA-B4FF-70738F74C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9" y="152400"/>
            <a:ext cx="11353800" cy="3853190"/>
          </a:xfrm>
          <a:prstGeom prst="rect">
            <a:avLst/>
          </a:prstGeom>
        </p:spPr>
      </p:pic>
      <p:sp>
        <p:nvSpPr>
          <p:cNvPr id="5" name="文本框 141">
            <a:extLst>
              <a:ext uri="{FF2B5EF4-FFF2-40B4-BE49-F238E27FC236}">
                <a16:creationId xmlns:a16="http://schemas.microsoft.com/office/drawing/2014/main" id="{CF345198-841C-4428-95F6-C407E140E121}"/>
              </a:ext>
            </a:extLst>
          </p:cNvPr>
          <p:cNvSpPr txBox="1"/>
          <p:nvPr/>
        </p:nvSpPr>
        <p:spPr>
          <a:xfrm>
            <a:off x="1508919" y="1066800"/>
            <a:ext cx="100584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2.TÌM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DẪN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TAI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NẠN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GIAO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THÔNG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srgbClr val="0000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142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36649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GAME </a:t>
            </a:r>
          </a:p>
          <a:p>
            <a:pPr algn="ctr"/>
            <a:r>
              <a:rPr lang="en-US" sz="3600" b="1" i="1">
                <a:solidFill>
                  <a:srgbClr val="FF0000"/>
                </a:solidFill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/>
        </p:blipFill>
        <p:spPr bwMode="auto">
          <a:xfrm>
            <a:off x="7300119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/>
        </p:blipFill>
        <p:spPr bwMode="auto">
          <a:xfrm>
            <a:off x="9091614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189" y="6849517"/>
            <a:ext cx="1081052" cy="1081052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/>
        </p:blipFill>
        <p:spPr bwMode="auto">
          <a:xfrm>
            <a:off x="26988" y="3072550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19" y="3370235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/>
        </p:blipFill>
        <p:spPr bwMode="auto">
          <a:xfrm>
            <a:off x="1432719" y="4763633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/>
        </p:blipFill>
        <p:spPr bwMode="auto">
          <a:xfrm>
            <a:off x="5106591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/>
        </p:blipFill>
        <p:spPr bwMode="auto">
          <a:xfrm>
            <a:off x="10731104" y="3214291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494" y="5162549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9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024519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Quan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tranh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chỉ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ra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nguyên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dẫn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đến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tai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nạn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giao</a:t>
            </a:r>
            <a:r>
              <a:rPr lang="en-US" sz="30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 (Headings)"/>
              </a:rPr>
              <a:t>thông</a:t>
            </a:r>
            <a:endParaRPr lang="en-US" sz="3000" b="1" dirty="0">
              <a:solidFill>
                <a:srgbClr val="002060"/>
              </a:solidFill>
              <a:latin typeface="Times New Roman (Headings)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05EFA-DE2E-4512-903E-D504D9674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25055"/>
            <a:ext cx="1202451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17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10062" r="7112" b="63799"/>
          <a:stretch/>
        </p:blipFill>
        <p:spPr bwMode="auto">
          <a:xfrm>
            <a:off x="0" y="-152400"/>
            <a:ext cx="12161838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6FD54A-0363-4B26-B862-61F4C2152482}"/>
              </a:ext>
            </a:extLst>
          </p:cNvPr>
          <p:cNvSpPr/>
          <p:nvPr/>
        </p:nvSpPr>
        <p:spPr>
          <a:xfrm>
            <a:off x="1889919" y="5918200"/>
            <a:ext cx="3886200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 eaLnBrk="1" hangingPunct="1">
              <a:buFont typeface="Arial" charset="0"/>
              <a:buNone/>
            </a:pP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đỏ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97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0AE84-5B4D-4ABC-833B-33D7A2701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21"/>
            <a:ext cx="12802774" cy="711157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5575840-A706-4328-BCFC-6F50B6C8D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t="35603" r="5872" b="36187"/>
          <a:stretch/>
        </p:blipFill>
        <p:spPr bwMode="auto">
          <a:xfrm>
            <a:off x="137319" y="152400"/>
            <a:ext cx="12665455" cy="476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BC180F-A286-4E4A-9C03-940BB3475217}"/>
              </a:ext>
            </a:extLst>
          </p:cNvPr>
          <p:cNvSpPr/>
          <p:nvPr/>
        </p:nvSpPr>
        <p:spPr>
          <a:xfrm>
            <a:off x="746919" y="5165677"/>
            <a:ext cx="10896600" cy="1752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 eaLnBrk="1" hangingPunct="1">
              <a:buFont typeface="Arial" charset="0"/>
              <a:buNone/>
            </a:pP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8292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90092-25F1-47C0-AF64-37EA2B044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21"/>
            <a:ext cx="12665594" cy="703537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0731772-46F3-43BD-A933-C963C0FD5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62846" r="4683" b="7977"/>
          <a:stretch/>
        </p:blipFill>
        <p:spPr bwMode="auto">
          <a:xfrm>
            <a:off x="213519" y="152400"/>
            <a:ext cx="12268200" cy="476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646409-9FFF-4F23-9C3A-0B4F07DAFD5B}"/>
              </a:ext>
            </a:extLst>
          </p:cNvPr>
          <p:cNvSpPr/>
          <p:nvPr/>
        </p:nvSpPr>
        <p:spPr>
          <a:xfrm>
            <a:off x="884497" y="5128146"/>
            <a:ext cx="10896600" cy="1752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 eaLnBrk="1" hangingPunct="1">
              <a:buFont typeface="Arial" charset="0"/>
              <a:buNone/>
            </a:pP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620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A46985-CFD1-46F0-B9CF-FE0945249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"/>
          <a:stretch/>
        </p:blipFill>
        <p:spPr>
          <a:xfrm>
            <a:off x="20" y="10"/>
            <a:ext cx="12161818" cy="6857990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36A79AB-5082-4FE6-893C-C32EF9D44E73}"/>
              </a:ext>
            </a:extLst>
          </p:cNvPr>
          <p:cNvSpPr/>
          <p:nvPr/>
        </p:nvSpPr>
        <p:spPr>
          <a:xfrm>
            <a:off x="3490118" y="1603260"/>
            <a:ext cx="4946975" cy="2979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 (Headings)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 (Headings)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 (Headings)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 (Headings)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 (Headings)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 (Headings)"/>
              </a:rPr>
              <a:t>nhân</a:t>
            </a:r>
            <a:r>
              <a:rPr lang="en-US" sz="2800" b="1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 (Headings)"/>
              </a:rPr>
              <a:t>gây</a:t>
            </a:r>
            <a:r>
              <a:rPr lang="en-US" sz="2800" b="1" dirty="0">
                <a:solidFill>
                  <a:schemeClr val="tx1"/>
                </a:solidFill>
                <a:latin typeface="Times New Roman (Headings)"/>
              </a:rPr>
              <a:t> ra tai </a:t>
            </a:r>
            <a:r>
              <a:rPr lang="en-US" sz="2800" b="1" dirty="0" err="1">
                <a:solidFill>
                  <a:schemeClr val="tx1"/>
                </a:solidFill>
                <a:latin typeface="Times New Roman (Headings)"/>
              </a:rPr>
              <a:t>nạn</a:t>
            </a:r>
            <a:r>
              <a:rPr lang="en-US" sz="2800" b="1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 (Headings)"/>
              </a:rPr>
              <a:t>giao</a:t>
            </a:r>
            <a:r>
              <a:rPr lang="en-US" sz="2800" b="1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 (Headings)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 (Headings)"/>
              </a:rPr>
              <a:t>mà</a:t>
            </a:r>
            <a:r>
              <a:rPr lang="en-US" sz="2800" b="1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 (Headings)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 (Headings)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 (Headings)"/>
              </a:rPr>
              <a:t> ?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24DE880B-6B01-42F9-B9DC-B19725EC7C97}"/>
              </a:ext>
            </a:extLst>
          </p:cNvPr>
          <p:cNvSpPr/>
          <p:nvPr/>
        </p:nvSpPr>
        <p:spPr>
          <a:xfrm>
            <a:off x="8800884" y="1603260"/>
            <a:ext cx="2743200" cy="9144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9012E2C7-4895-4BB2-9924-344B07FF46DA}"/>
              </a:ext>
            </a:extLst>
          </p:cNvPr>
          <p:cNvSpPr/>
          <p:nvPr/>
        </p:nvSpPr>
        <p:spPr>
          <a:xfrm>
            <a:off x="8595519" y="4191329"/>
            <a:ext cx="2743200" cy="9144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ẩu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3ECFD87-2088-4B33-9439-A1DF87F0375D}"/>
              </a:ext>
            </a:extLst>
          </p:cNvPr>
          <p:cNvSpPr/>
          <p:nvPr/>
        </p:nvSpPr>
        <p:spPr>
          <a:xfrm>
            <a:off x="4709319" y="5335483"/>
            <a:ext cx="2743200" cy="9144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lách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1683B395-93F4-4BBA-8F53-A560E1CD4FD0}"/>
              </a:ext>
            </a:extLst>
          </p:cNvPr>
          <p:cNvSpPr/>
          <p:nvPr/>
        </p:nvSpPr>
        <p:spPr>
          <a:xfrm>
            <a:off x="518319" y="4346460"/>
            <a:ext cx="2743200" cy="9144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7C86BD3F-3CEC-476D-B4DD-183913100D6C}"/>
              </a:ext>
            </a:extLst>
          </p:cNvPr>
          <p:cNvSpPr/>
          <p:nvPr/>
        </p:nvSpPr>
        <p:spPr>
          <a:xfrm>
            <a:off x="412101" y="1515919"/>
            <a:ext cx="2743200" cy="9144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5A4ABFB9-FC83-4F8D-B466-672C4FAA0A5A}"/>
              </a:ext>
            </a:extLst>
          </p:cNvPr>
          <p:cNvSpPr/>
          <p:nvPr/>
        </p:nvSpPr>
        <p:spPr>
          <a:xfrm>
            <a:off x="4518819" y="194349"/>
            <a:ext cx="2743200" cy="9144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kềnh</a:t>
            </a:r>
            <a:endParaRPr lang="en-US" sz="3200" dirty="0">
              <a:solidFill>
                <a:srgbClr val="0000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33875-B4EA-4347-91BC-1163F187EAA5}"/>
              </a:ext>
            </a:extLst>
          </p:cNvPr>
          <p:cNvCxnSpPr>
            <a:cxnSpLocks/>
          </p:cNvCxnSpPr>
          <p:nvPr/>
        </p:nvCxnSpPr>
        <p:spPr>
          <a:xfrm flipV="1">
            <a:off x="8206870" y="2212861"/>
            <a:ext cx="594014" cy="21745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B4CB18-E7D6-4FB9-A843-CBDC1F2C270D}"/>
              </a:ext>
            </a:extLst>
          </p:cNvPr>
          <p:cNvCxnSpPr>
            <a:cxnSpLocks/>
          </p:cNvCxnSpPr>
          <p:nvPr/>
        </p:nvCxnSpPr>
        <p:spPr>
          <a:xfrm>
            <a:off x="7894422" y="4010489"/>
            <a:ext cx="777297" cy="44234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67C213-A7D0-43FD-9FBC-D378E6CCEBF7}"/>
              </a:ext>
            </a:extLst>
          </p:cNvPr>
          <p:cNvCxnSpPr>
            <a:cxnSpLocks/>
          </p:cNvCxnSpPr>
          <p:nvPr/>
        </p:nvCxnSpPr>
        <p:spPr>
          <a:xfrm flipH="1">
            <a:off x="5963605" y="4591170"/>
            <a:ext cx="29244" cy="7443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22F688-F5AD-4683-91C4-BFA42084F628}"/>
              </a:ext>
            </a:extLst>
          </p:cNvPr>
          <p:cNvCxnSpPr>
            <a:cxnSpLocks/>
          </p:cNvCxnSpPr>
          <p:nvPr/>
        </p:nvCxnSpPr>
        <p:spPr>
          <a:xfrm flipV="1">
            <a:off x="3185319" y="4038600"/>
            <a:ext cx="837984" cy="58068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4DB092-AC65-44F6-AECF-1CD43A62B0F7}"/>
              </a:ext>
            </a:extLst>
          </p:cNvPr>
          <p:cNvCxnSpPr>
            <a:cxnSpLocks/>
          </p:cNvCxnSpPr>
          <p:nvPr/>
        </p:nvCxnSpPr>
        <p:spPr>
          <a:xfrm>
            <a:off x="3153353" y="2012141"/>
            <a:ext cx="793966" cy="30791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F67F2D-0959-4192-8651-EA1878673D44}"/>
              </a:ext>
            </a:extLst>
          </p:cNvPr>
          <p:cNvCxnSpPr>
            <a:cxnSpLocks/>
          </p:cNvCxnSpPr>
          <p:nvPr/>
        </p:nvCxnSpPr>
        <p:spPr>
          <a:xfrm>
            <a:off x="5890419" y="1099935"/>
            <a:ext cx="0" cy="5033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49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7210" y="1887300"/>
            <a:ext cx="6022040" cy="8000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21725" tIns="60862" rIns="121725" bIns="60862" rtlCol="0">
            <a:spAutoFit/>
          </a:bodyPr>
          <a:lstStyle/>
          <a:p>
            <a:pPr algn="ctr" defTabSz="912937">
              <a:buClrTx/>
              <a:defRPr/>
            </a:pPr>
            <a:r>
              <a:rPr lang="en-US" sz="4300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huống</a:t>
            </a:r>
            <a:endParaRPr lang="en-US" sz="44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1809" y="279401"/>
            <a:ext cx="5377441" cy="12721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2937">
              <a:buClrTx/>
              <a:defRPr/>
            </a:pPr>
            <a:r>
              <a:rPr lang="en-US" sz="3700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</a:t>
            </a:r>
          </a:p>
          <a:p>
            <a:pPr algn="ctr" defTabSz="912937">
              <a:buClrTx/>
              <a:defRPr/>
            </a:pPr>
            <a:r>
              <a:rPr lang="en-US" sz="3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05754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-1234281" y="-69107"/>
            <a:ext cx="16002000" cy="1219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3C0CA-62FD-4DF2-BA53-36AB88C2B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650"/>
            <a:ext cx="7071519" cy="5612853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F3BA592E-4027-40E5-B2B1-725B9811DF57}"/>
              </a:ext>
            </a:extLst>
          </p:cNvPr>
          <p:cNvSpPr/>
          <p:nvPr/>
        </p:nvSpPr>
        <p:spPr>
          <a:xfrm>
            <a:off x="7071519" y="1089650"/>
            <a:ext cx="5090319" cy="581710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 tai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642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-1234281" y="-69107"/>
            <a:ext cx="16002000" cy="1219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F3BA592E-4027-40E5-B2B1-725B9811DF57}"/>
              </a:ext>
            </a:extLst>
          </p:cNvPr>
          <p:cNvSpPr/>
          <p:nvPr/>
        </p:nvSpPr>
        <p:spPr>
          <a:xfrm>
            <a:off x="7071519" y="1089650"/>
            <a:ext cx="5090319" cy="581710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8AD029-9428-437F-8992-031DD4BC5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1" y="838200"/>
            <a:ext cx="7048107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70478" y="152400"/>
            <a:ext cx="5377441" cy="110799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2937"/>
            <a:r>
              <a:rPr lang="en-US" sz="3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pPr algn="ctr" defTabSz="912937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56519" y="1543817"/>
            <a:ext cx="9829800" cy="17543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xây dựng bảng nguyên tắc đảm bảo an toàn khi tham gia giao thông để phòng tránh tai nạn giao thông (theo mẫu).</a:t>
            </a:r>
          </a:p>
        </p:txBody>
      </p:sp>
    </p:spTree>
    <p:extLst>
      <p:ext uri="{BB962C8B-B14F-4D97-AF65-F5344CB8AC3E}">
        <p14:creationId xmlns:p14="http://schemas.microsoft.com/office/powerpoint/2010/main" val="801860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D5CDA0-B596-4F33-AFCC-A9ABD1D82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12161838" cy="687324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74253"/>
              </p:ext>
            </p:extLst>
          </p:nvPr>
        </p:nvGraphicFramePr>
        <p:xfrm>
          <a:off x="1813719" y="533400"/>
          <a:ext cx="8839200" cy="5029200"/>
        </p:xfrm>
        <a:graphic>
          <a:graphicData uri="http://schemas.openxmlformats.org/drawingml/2006/table">
            <a:tbl>
              <a:tblPr firstRow="1" bandRow="1">
                <a:tableStyleId>{8C805305-2796-436C-A853-8542AD62FBB9}</a:tableStyleId>
              </a:tblPr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1814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TẮC ĐẢM BẢO AN TOÀN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1119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/>
        </p:blipFill>
        <p:spPr bwMode="auto">
          <a:xfrm>
            <a:off x="6884988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/>
        </p:blipFill>
        <p:spPr bwMode="auto">
          <a:xfrm>
            <a:off x="8066088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/>
        </p:blipFill>
        <p:spPr bwMode="auto">
          <a:xfrm>
            <a:off x="26988" y="3072550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19" y="3370235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/>
        </p:blipFill>
        <p:spPr bwMode="auto">
          <a:xfrm>
            <a:off x="1432719" y="4763633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/>
        </p:blipFill>
        <p:spPr bwMode="auto">
          <a:xfrm>
            <a:off x="5106591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/>
        </p:blipFill>
        <p:spPr bwMode="auto">
          <a:xfrm>
            <a:off x="10964467" y="2894841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104" y="6056102"/>
            <a:ext cx="1253331" cy="7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3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A46985-CFD1-46F0-B9CF-FE0945249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"/>
          <a:stretch/>
        </p:blipFill>
        <p:spPr>
          <a:xfrm>
            <a:off x="-45145" y="123502"/>
            <a:ext cx="12161818" cy="6857990"/>
          </a:xfrm>
          <a:prstGeom prst="rect">
            <a:avLst/>
          </a:prstGeom>
          <a:noFill/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C69DBC20-0B2B-4F17-A4C7-C36CC249E05B}"/>
              </a:ext>
            </a:extLst>
          </p:cNvPr>
          <p:cNvSpPr/>
          <p:nvPr/>
        </p:nvSpPr>
        <p:spPr>
          <a:xfrm>
            <a:off x="1054274" y="0"/>
            <a:ext cx="9421090" cy="152400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8AF059-F0F8-40C4-9B22-F3AF3E2347C7}"/>
              </a:ext>
            </a:extLst>
          </p:cNvPr>
          <p:cNvSpPr/>
          <p:nvPr/>
        </p:nvSpPr>
        <p:spPr>
          <a:xfrm>
            <a:off x="60471" y="2362200"/>
            <a:ext cx="1905648" cy="3944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lách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AE7CAE-E689-4186-8CDD-9AAAE67DD145}"/>
              </a:ext>
            </a:extLst>
          </p:cNvPr>
          <p:cNvSpPr/>
          <p:nvPr/>
        </p:nvSpPr>
        <p:spPr>
          <a:xfrm>
            <a:off x="2119663" y="2364828"/>
            <a:ext cx="2057400" cy="3944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FB62C5-3DB4-45A0-8E5F-E7DF5C18DC0E}"/>
              </a:ext>
            </a:extLst>
          </p:cNvPr>
          <p:cNvSpPr/>
          <p:nvPr/>
        </p:nvSpPr>
        <p:spPr>
          <a:xfrm>
            <a:off x="4421162" y="2346445"/>
            <a:ext cx="2133600" cy="3962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kềnh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E95C4-BD2D-475D-98E3-26AA222F86E8}"/>
              </a:ext>
            </a:extLst>
          </p:cNvPr>
          <p:cNvSpPr/>
          <p:nvPr/>
        </p:nvSpPr>
        <p:spPr>
          <a:xfrm>
            <a:off x="6887456" y="2364828"/>
            <a:ext cx="2122349" cy="3944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B35DB7-FE4F-40BF-B2B0-5EB01B025852}"/>
              </a:ext>
            </a:extLst>
          </p:cNvPr>
          <p:cNvSpPr/>
          <p:nvPr/>
        </p:nvSpPr>
        <p:spPr>
          <a:xfrm>
            <a:off x="9281319" y="2385838"/>
            <a:ext cx="2133600" cy="39282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D21BE4-58DD-430B-B88D-83A808F41768}"/>
              </a:ext>
            </a:extLst>
          </p:cNvPr>
          <p:cNvCxnSpPr>
            <a:cxnSpLocks/>
          </p:cNvCxnSpPr>
          <p:nvPr/>
        </p:nvCxnSpPr>
        <p:spPr>
          <a:xfrm flipH="1">
            <a:off x="1014705" y="1534512"/>
            <a:ext cx="4357871" cy="8079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9823F7-A8F6-4AE5-ACA7-E1D4D40E9687}"/>
              </a:ext>
            </a:extLst>
          </p:cNvPr>
          <p:cNvCxnSpPr>
            <a:cxnSpLocks/>
          </p:cNvCxnSpPr>
          <p:nvPr/>
        </p:nvCxnSpPr>
        <p:spPr>
          <a:xfrm flipH="1">
            <a:off x="3131626" y="1546364"/>
            <a:ext cx="2240950" cy="82305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857333-CAB1-43EA-A32A-1274AF85520B}"/>
              </a:ext>
            </a:extLst>
          </p:cNvPr>
          <p:cNvCxnSpPr>
            <a:cxnSpLocks/>
          </p:cNvCxnSpPr>
          <p:nvPr/>
        </p:nvCxnSpPr>
        <p:spPr>
          <a:xfrm>
            <a:off x="5403988" y="1527915"/>
            <a:ext cx="0" cy="78061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3DBECA-3EC8-440E-8EA1-267ADACA3A04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428679" y="1546066"/>
            <a:ext cx="2519952" cy="8187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1B53A6-CD27-4E3C-9DC1-FFA813E93BA2}"/>
              </a:ext>
            </a:extLst>
          </p:cNvPr>
          <p:cNvCxnSpPr>
            <a:cxnSpLocks/>
          </p:cNvCxnSpPr>
          <p:nvPr/>
        </p:nvCxnSpPr>
        <p:spPr>
          <a:xfrm>
            <a:off x="5474509" y="1534229"/>
            <a:ext cx="4827883" cy="83258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02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53F4AEE-B258-49B6-8EBD-CDA4D49FC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"/>
          <a:stretch/>
        </p:blipFill>
        <p:spPr>
          <a:xfrm>
            <a:off x="57863" y="-25758"/>
            <a:ext cx="12161818" cy="6857990"/>
          </a:xfrm>
          <a:prstGeom prst="rect">
            <a:avLst/>
          </a:prstGeom>
          <a:noFill/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08A27951-4BA5-479F-A1B6-5D87179AAF37}"/>
              </a:ext>
            </a:extLst>
          </p:cNvPr>
          <p:cNvSpPr/>
          <p:nvPr/>
        </p:nvSpPr>
        <p:spPr>
          <a:xfrm>
            <a:off x="1051719" y="48638"/>
            <a:ext cx="9905999" cy="1634836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bài học các em đã biết được những gì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718" y="2944505"/>
            <a:ext cx="71016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Biết</a:t>
            </a:r>
            <a:r>
              <a:rPr lang="vi-VN" sz="280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được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một</a:t>
            </a:r>
            <a:r>
              <a:rPr lang="vi-VN" sz="280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số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hành vi nguy hiểm có thể dẫn đến tai nạn giao thông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6869" y="2079992"/>
            <a:ext cx="718185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Kể được những hậu quả của tai nạn giao thông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5919" y="4113818"/>
            <a:ext cx="6934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Thực hiện những hành vi an toàn để phòng</a:t>
            </a:r>
            <a:r>
              <a:rPr lang="vi-VN" sz="280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tránh tai nạn 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 tham gia </a:t>
            </a:r>
            <a:r>
              <a:rPr lang="vi-VN" sz="280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giao thông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391400" y="1905000"/>
            <a:ext cx="387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ym typeface="Wingdings"/>
              </a:rPr>
              <a:t>      </a:t>
            </a:r>
            <a:endParaRPr lang="en-US" sz="5400"/>
          </a:p>
        </p:txBody>
      </p:sp>
      <p:sp>
        <p:nvSpPr>
          <p:cNvPr id="17" name="TextBox 16"/>
          <p:cNvSpPr txBox="1"/>
          <p:nvPr/>
        </p:nvSpPr>
        <p:spPr>
          <a:xfrm>
            <a:off x="7376319" y="4105870"/>
            <a:ext cx="387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ym typeface="Wingdings"/>
              </a:rPr>
              <a:t>      </a:t>
            </a:r>
            <a:endParaRPr lang="en-US" sz="5400"/>
          </a:p>
        </p:txBody>
      </p:sp>
      <p:sp>
        <p:nvSpPr>
          <p:cNvPr id="18" name="TextBox 17"/>
          <p:cNvSpPr txBox="1"/>
          <p:nvPr/>
        </p:nvSpPr>
        <p:spPr>
          <a:xfrm>
            <a:off x="7391400" y="2895600"/>
            <a:ext cx="387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ym typeface="Wingdings"/>
              </a:rPr>
              <a:t>      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63517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1" grpId="0"/>
      <p:bldP spid="13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9519" y="838200"/>
            <a:ext cx="7086600" cy="2554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Times New Roman (Headings)"/>
              </a:rPr>
              <a:t>Chào</a:t>
            </a:r>
            <a:r>
              <a:rPr lang="en-US" sz="8000" dirty="0">
                <a:latin typeface="Times New Roman (Headings)"/>
              </a:rPr>
              <a:t> </a:t>
            </a:r>
            <a:r>
              <a:rPr lang="en-US" sz="8000" dirty="0" err="1">
                <a:latin typeface="Times New Roman (Headings)"/>
              </a:rPr>
              <a:t>tạm</a:t>
            </a:r>
            <a:r>
              <a:rPr lang="en-US" sz="8000" dirty="0">
                <a:latin typeface="Times New Roman (Headings)"/>
              </a:rPr>
              <a:t> </a:t>
            </a:r>
            <a:r>
              <a:rPr lang="en-US" sz="8000" dirty="0" err="1">
                <a:latin typeface="Times New Roman (Headings)"/>
              </a:rPr>
              <a:t>biệt</a:t>
            </a:r>
            <a:r>
              <a:rPr lang="en-US" sz="8000" dirty="0">
                <a:latin typeface="Times New Roman (Headings)"/>
              </a:rPr>
              <a:t> </a:t>
            </a:r>
            <a:r>
              <a:rPr lang="en-US" sz="8000" dirty="0" err="1">
                <a:latin typeface="Times New Roman (Headings)"/>
              </a:rPr>
              <a:t>các</a:t>
            </a:r>
            <a:r>
              <a:rPr lang="en-US" sz="8000" dirty="0">
                <a:latin typeface="Times New Roman (Headings)"/>
              </a:rPr>
              <a:t> </a:t>
            </a:r>
            <a:r>
              <a:rPr lang="en-US" sz="8000" dirty="0" err="1">
                <a:latin typeface="Times New Roman (Headings)"/>
              </a:rPr>
              <a:t>em</a:t>
            </a:r>
            <a:r>
              <a:rPr lang="en-US" sz="8000" dirty="0">
                <a:latin typeface="Times New Roman (Headings)"/>
              </a:rPr>
              <a:t> !!!</a:t>
            </a:r>
            <a:endParaRPr lang="en-US" sz="11500" dirty="0">
              <a:latin typeface="Times New Roman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3918097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38492" y="2623502"/>
            <a:ext cx="7878982" cy="14059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6789" y="5405505"/>
            <a:ext cx="7842529" cy="152869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773" y="3324867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331" y="6194574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38491" y="4043449"/>
            <a:ext cx="7842529" cy="13180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886" y="457715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36717" y="216105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5519" y="544986"/>
            <a:ext cx="5713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Đồng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chí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CSGT </a:t>
            </a:r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đang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hiệu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lệnh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3377" y="2534081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/>
        </p:blipFill>
        <p:spPr bwMode="auto">
          <a:xfrm>
            <a:off x="4339643" y="5616150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6934" y="3987786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79" y="-152400"/>
            <a:ext cx="1654937" cy="1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" y="104559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4" t="3427" r="34318"/>
          <a:stretch/>
        </p:blipFill>
        <p:spPr bwMode="auto">
          <a:xfrm>
            <a:off x="44365" y="1999654"/>
            <a:ext cx="4194126" cy="472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3775" y="2964658"/>
            <a:ext cx="3958553" cy="38933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42519" y="2951018"/>
            <a:ext cx="4038600" cy="390698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133" y="2937163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32" y="2964658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478862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3525" y="2460061"/>
            <a:ext cx="988234" cy="125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157" y="2673362"/>
            <a:ext cx="1006964" cy="10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41" y="303499"/>
            <a:ext cx="1650809" cy="182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" y="152400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26641" y="807742"/>
            <a:ext cx="5713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Đồng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chí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CSGT </a:t>
            </a:r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đang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hiệu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lệnh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sz="40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?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t="6887" r="23181"/>
          <a:stretch/>
        </p:blipFill>
        <p:spPr bwMode="auto">
          <a:xfrm>
            <a:off x="57438" y="2378390"/>
            <a:ext cx="3526809" cy="447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1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B3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D5C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8319" y="2955427"/>
            <a:ext cx="5562547" cy="381594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vi-VN" sz="3000" dirty="0">
                <a:latin typeface="+mj-lt"/>
              </a:rPr>
              <a:t>Người điều khiển giao thông có nhiệm vụ chỉ huy, điều khiển giao thông, phân luồng, phân tuyến, phòng ngừa và giải quyết ùn tắc giao </a:t>
            </a:r>
            <a:r>
              <a:rPr lang="vi-VN" sz="3000">
                <a:latin typeface="+mj-lt"/>
              </a:rPr>
              <a:t>thông,</a:t>
            </a:r>
            <a:r>
              <a:rPr lang="en-US" sz="3000">
                <a:latin typeface="+mj-lt"/>
              </a:rPr>
              <a:t> </a:t>
            </a:r>
            <a:r>
              <a:rPr lang="vi-VN" sz="3000">
                <a:latin typeface="+mj-lt"/>
              </a:rPr>
              <a:t>đảm </a:t>
            </a:r>
            <a:r>
              <a:rPr lang="vi-VN" sz="3000" dirty="0">
                <a:latin typeface="+mj-lt"/>
              </a:rPr>
              <a:t>bảo trật tự và an toàn giao thông.</a:t>
            </a:r>
            <a:endParaRPr lang="en-US" sz="30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57" y="5822595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59374" y="2965857"/>
            <a:ext cx="5502464" cy="381594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vi-VN" sz="3000" dirty="0">
                <a:latin typeface="Times New Roman (Headings)"/>
              </a:rPr>
              <a:t>Người điều khiển giao thông </a:t>
            </a:r>
            <a:r>
              <a:rPr lang="en-US" sz="3000" dirty="0" err="1">
                <a:latin typeface="Times New Roman (Headings)"/>
              </a:rPr>
              <a:t>chỉ</a:t>
            </a:r>
            <a:r>
              <a:rPr lang="en-US" sz="3000" dirty="0">
                <a:latin typeface="Times New Roman (Headings)"/>
              </a:rPr>
              <a:t> </a:t>
            </a:r>
            <a:r>
              <a:rPr lang="en-US" sz="3000" dirty="0" err="1">
                <a:latin typeface="Times New Roman (Headings)"/>
              </a:rPr>
              <a:t>có</a:t>
            </a:r>
            <a:r>
              <a:rPr lang="vi-VN" sz="3000" dirty="0">
                <a:latin typeface="Times New Roman (Headings)"/>
              </a:rPr>
              <a:t> nhiệm </a:t>
            </a:r>
            <a:r>
              <a:rPr lang="en-US" sz="3000" dirty="0" err="1">
                <a:latin typeface="Times New Roman (Headings)"/>
              </a:rPr>
              <a:t>vụ</a:t>
            </a:r>
            <a:r>
              <a:rPr lang="en-US" sz="3000" dirty="0">
                <a:latin typeface="Times New Roman (Headings)"/>
              </a:rPr>
              <a:t> </a:t>
            </a:r>
            <a:r>
              <a:rPr lang="en-US" sz="3000" dirty="0" err="1">
                <a:latin typeface="Times New Roman (Headings)"/>
              </a:rPr>
              <a:t>giải</a:t>
            </a:r>
            <a:r>
              <a:rPr lang="en-US" sz="3000" dirty="0">
                <a:latin typeface="Times New Roman (Headings)"/>
              </a:rPr>
              <a:t> </a:t>
            </a:r>
            <a:r>
              <a:rPr lang="en-US" sz="3000" dirty="0" err="1">
                <a:latin typeface="Times New Roman (Headings)"/>
              </a:rPr>
              <a:t>quyết</a:t>
            </a:r>
            <a:r>
              <a:rPr lang="en-US" sz="3000" dirty="0">
                <a:latin typeface="Times New Roman (Headings)"/>
              </a:rPr>
              <a:t> </a:t>
            </a:r>
            <a:r>
              <a:rPr lang="en-US" sz="3000" dirty="0" err="1">
                <a:latin typeface="Times New Roman (Headings)"/>
              </a:rPr>
              <a:t>ùn</a:t>
            </a:r>
            <a:r>
              <a:rPr lang="en-US" sz="3000" dirty="0">
                <a:latin typeface="Times New Roman (Headings)"/>
              </a:rPr>
              <a:t> </a:t>
            </a:r>
            <a:r>
              <a:rPr lang="en-US" sz="3000" dirty="0" err="1">
                <a:latin typeface="Times New Roman (Headings)"/>
              </a:rPr>
              <a:t>tắc</a:t>
            </a:r>
            <a:r>
              <a:rPr lang="en-US" sz="3000" dirty="0">
                <a:latin typeface="Times New Roman (Headings)"/>
              </a:rPr>
              <a:t> </a:t>
            </a:r>
            <a:r>
              <a:rPr lang="en-US" sz="3000" dirty="0" err="1">
                <a:latin typeface="Times New Roman (Headings)"/>
              </a:rPr>
              <a:t>giao</a:t>
            </a:r>
            <a:r>
              <a:rPr lang="en-US" sz="3000" dirty="0">
                <a:latin typeface="Times New Roman (Headings)"/>
              </a:rPr>
              <a:t> </a:t>
            </a:r>
            <a:r>
              <a:rPr lang="en-US" sz="3000" dirty="0" err="1">
                <a:latin typeface="Times New Roman (Headings)"/>
              </a:rPr>
              <a:t>thông</a:t>
            </a:r>
            <a:r>
              <a:rPr lang="en-US" sz="3000" dirty="0">
                <a:latin typeface="Times New Roman (Headings)"/>
              </a:rPr>
              <a:t>.</a:t>
            </a:r>
            <a:endParaRPr lang="en-US" sz="3000" dirty="0">
              <a:solidFill>
                <a:srgbClr val="002060"/>
              </a:solidFill>
              <a:latin typeface="Times New Roman (Headings)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77" y="5826585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5519" y="544986"/>
            <a:ext cx="5713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Ngườ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1066" y="2286000"/>
            <a:ext cx="1324351" cy="132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0534" y="1926886"/>
            <a:ext cx="1062727" cy="171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16" y="76716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" y="3613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44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D5C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27D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86439" y="2678886"/>
            <a:ext cx="8875399" cy="141923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000" b="1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 b="1" dirty="0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N</a:t>
            </a:r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gười điều khiển giao thông</a:t>
            </a:r>
            <a:endParaRPr lang="en-US" sz="40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6438" y="5498026"/>
            <a:ext cx="8876970" cy="130544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4000" b="1" dirty="0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theo</a:t>
            </a:r>
            <a:endParaRPr lang="en-US" sz="4000" b="1" dirty="0">
              <a:solidFill>
                <a:srgbClr val="002060"/>
              </a:solidFill>
              <a:latin typeface="Times New Roman (Headings)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119" y="3044262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43" y="5813144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86438" y="4126115"/>
            <a:ext cx="8875399" cy="134391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4000" b="1" dirty="0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4000" b="1" dirty="0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giao</a:t>
            </a:r>
            <a:r>
              <a:rPr lang="en-US" sz="4000" b="1" dirty="0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 (Headings)"/>
                <a:ea typeface="Arial-Rounded" pitchFamily="34" charset="0"/>
                <a:cs typeface="Arial-Rounded" pitchFamily="34" charset="0"/>
              </a:rPr>
              <a:t>thông</a:t>
            </a:r>
            <a:endParaRPr lang="en-US" sz="4000" b="1" dirty="0">
              <a:solidFill>
                <a:srgbClr val="002060"/>
              </a:solidFill>
              <a:latin typeface="Times New Roman (Headings)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73" y="4448894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1777" y="713251"/>
            <a:ext cx="571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 (Headings)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000" dirty="0"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latin typeface="Times New Roman (Headings)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3000" dirty="0"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latin typeface="Times New Roman (Headings)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3000" dirty="0"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latin typeface="Times New Roman (Headings)"/>
                <a:ea typeface="Arial-Rounded" pitchFamily="34" charset="0"/>
                <a:cs typeface="Arial-Rounded" pitchFamily="34" charset="0"/>
              </a:rPr>
              <a:t>giao</a:t>
            </a:r>
            <a:r>
              <a:rPr lang="en-US" sz="3000" dirty="0"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latin typeface="Times New Roman (Headings)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000" dirty="0"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latin typeface="Times New Roman (Headings)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000" dirty="0"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latin typeface="Times New Roman (Headings)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3000" dirty="0"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latin typeface="Times New Roman (Headings)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000" dirty="0"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latin typeface="Times New Roman (Headings)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3000" dirty="0"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latin typeface="Times New Roman (Headings)"/>
                <a:ea typeface="Arial-Rounded" pitchFamily="34" charset="0"/>
                <a:cs typeface="Arial-Rounded" pitchFamily="34" charset="0"/>
              </a:rPr>
              <a:t>lệnh</a:t>
            </a:r>
            <a:r>
              <a:rPr lang="en-US" sz="3000" dirty="0"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latin typeface="Times New Roman (Headings)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000" dirty="0">
                <a:latin typeface="Times New Roman (Headings)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latin typeface="Times New Roman (Headings)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3000" dirty="0">
                <a:latin typeface="Times New Roman (Headings)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2579" y="263183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1195" y="547003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1195" y="4240520"/>
            <a:ext cx="648524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9" y="856733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" y="154551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73366" y="5559674"/>
            <a:ext cx="9788472" cy="12983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000" b="1" dirty="0">
                <a:solidFill>
                  <a:schemeClr val="accent6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>
                <a:solidFill>
                  <a:schemeClr val="accent6"/>
                </a:solidFill>
                <a:latin typeface="+mj-lt"/>
                <a:ea typeface="Arial-Rounded" pitchFamily="34" charset="0"/>
                <a:cs typeface="Arial-Rounded" pitchFamily="34" charset="0"/>
              </a:rPr>
              <a:t>          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khiển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thông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6686" y="2871317"/>
            <a:ext cx="9795151" cy="132391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    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tuân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919" y="5726833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16" y="3179478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70882" y="4309683"/>
            <a:ext cx="9790956" cy="122285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    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Tín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đèn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thông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279" y="449474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490119" y="131286"/>
            <a:ext cx="7696200" cy="2476997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04519" y="304152"/>
            <a:ext cx="644009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….. ? </a:t>
            </a:r>
            <a:endParaRPr lang="en-US" sz="3000" b="1" dirty="0">
              <a:solidFill>
                <a:schemeClr val="accent6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5719" y="5665387"/>
            <a:ext cx="609600" cy="11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4160" y="2954015"/>
            <a:ext cx="1244365" cy="10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6752" y="4330131"/>
            <a:ext cx="1065632" cy="1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6" y="893915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" y="86059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94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-10217" y="381000"/>
            <a:ext cx="12161838" cy="3200400"/>
          </a:xfrm>
        </p:spPr>
        <p:txBody>
          <a:bodyPr/>
          <a:lstStyle/>
          <a:p>
            <a:pPr algn="ctr" eaLnBrk="1" hangingPunct="1"/>
            <a:r>
              <a:rPr lang="en-US" sz="4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4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br>
              <a:rPr 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038700"/>
      </p:ext>
    </p:extLst>
  </p:cSld>
  <p:clrMapOvr>
    <a:masterClrMapping/>
  </p:clrMapOvr>
</p:sld>
</file>

<file path=ppt/theme/theme1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895</Words>
  <Application>Microsoft Office PowerPoint</Application>
  <PresentationFormat>Custom</PresentationFormat>
  <Paragraphs>94</Paragraphs>
  <Slides>32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Wingdings</vt:lpstr>
      <vt:lpstr>Times New Roman (Headings)</vt:lpstr>
      <vt:lpstr>字魂36号-正文宋楷</vt:lpstr>
      <vt:lpstr>Arial</vt:lpstr>
      <vt:lpstr>Lato</vt:lpstr>
      <vt:lpstr>Pompiere</vt:lpstr>
      <vt:lpstr>黑体</vt:lpstr>
      <vt:lpstr>Arial-Rounded</vt:lpstr>
      <vt:lpstr>SimSun</vt:lpstr>
      <vt:lpstr>Times New Roman</vt:lpstr>
      <vt:lpstr>Calibri</vt:lpstr>
      <vt:lpstr>Problem Solving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toàn giao thông  Hậu quả của tai nạn giao thông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SOLVING LESSON</dc:title>
  <dc:creator>PC</dc:creator>
  <cp:lastModifiedBy>Admin</cp:lastModifiedBy>
  <cp:revision>110</cp:revision>
  <dcterms:modified xsi:type="dcterms:W3CDTF">2022-10-20T14:56:02Z</dcterms:modified>
</cp:coreProperties>
</file>